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3" r:id="rId6"/>
    <p:sldId id="265" r:id="rId7"/>
    <p:sldId id="267" r:id="rId8"/>
    <p:sldId id="270" r:id="rId9"/>
    <p:sldId id="271" r:id="rId10"/>
    <p:sldId id="283" r:id="rId11"/>
    <p:sldId id="27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9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92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1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13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254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1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31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16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61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74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23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C47F-E0ED-430F-8D48-419D43D69591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8F827-456D-4B61-8EE0-67F1E680C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5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ru.wikipedia.org/wiki/%D0%9E%D0%B1%D1%89%D0%B5%D0%BD%D0%B8%D0%B5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543871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solidFill>
                  <a:srgbClr val="0070C0"/>
                </a:solidFill>
              </a:rPr>
              <a:t>Лекция 11. Межличностное </a:t>
            </a:r>
            <a:r>
              <a:rPr lang="ru-RU" b="1" dirty="0" smtClean="0">
                <a:solidFill>
                  <a:srgbClr val="0070C0"/>
                </a:solidFill>
              </a:rPr>
              <a:t>восприятие в организации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C:\Users\Ольга Хабижановна\Downloads\перцептивная-сторона-общения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2619374"/>
            <a:ext cx="8877300" cy="3952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2013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1" y="342900"/>
            <a:ext cx="6702394" cy="612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90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7086600"/>
          </a:xfrm>
          <a:noFill/>
        </p:spPr>
      </p:pic>
    </p:spTree>
    <p:extLst>
      <p:ext uri="{BB962C8B-B14F-4D97-AF65-F5344CB8AC3E}">
        <p14:creationId xmlns:p14="http://schemas.microsoft.com/office/powerpoint/2010/main" val="21283927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ВОПРОСЫ: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Межличностная </a:t>
            </a:r>
            <a:r>
              <a:rPr lang="ru-RU" sz="2400" b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перцепция.</a:t>
            </a:r>
          </a:p>
          <a:p>
            <a:r>
              <a:rPr lang="ru-RU" sz="2400" b="1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400" b="1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 формирования первого впечатления при межличностном </a:t>
            </a:r>
            <a:r>
              <a:rPr lang="ru-RU" sz="2400" b="1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восприятии. </a:t>
            </a:r>
          </a:p>
          <a:p>
            <a:r>
              <a:rPr lang="ru-RU" sz="24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Стереотипизация как механизм межличностного </a:t>
            </a:r>
            <a:r>
              <a:rPr lang="ru-RU" sz="24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восприятия.</a:t>
            </a:r>
          </a:p>
          <a:p>
            <a:r>
              <a:rPr lang="ru-RU" sz="24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Преграды при межличнотсной комуникации в организации.</a:t>
            </a:r>
            <a:endParaRPr lang="ru-RU" sz="2400" b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765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2373" y="631033"/>
            <a:ext cx="987710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22222"/>
                </a:solidFill>
                <a:latin typeface="Arial" charset="0"/>
              </a:rPr>
              <a:t>Межличностная перцепция</a:t>
            </a:r>
            <a:r>
              <a:rPr lang="ru-RU" sz="2400" dirty="0">
                <a:solidFill>
                  <a:srgbClr val="222222"/>
                </a:solidFill>
                <a:latin typeface="Arial" charset="0"/>
              </a:rPr>
              <a:t> — одна из сторон </a:t>
            </a:r>
            <a:r>
              <a:rPr lang="ru-RU" sz="2400" dirty="0">
                <a:solidFill>
                  <a:srgbClr val="0B0080"/>
                </a:solidFill>
                <a:latin typeface="Arial" charset="0"/>
                <a:hlinkClick r:id="rId2" tooltip="Общение"/>
              </a:rPr>
              <a:t>общения</a:t>
            </a:r>
            <a:r>
              <a:rPr lang="ru-RU" sz="2400" dirty="0">
                <a:solidFill>
                  <a:srgbClr val="222222"/>
                </a:solidFill>
                <a:latin typeface="Arial" charset="0"/>
              </a:rPr>
              <a:t> наряду с общением как обменом информацией и общением как </a:t>
            </a:r>
            <a:r>
              <a:rPr lang="ru-RU" sz="2400">
                <a:solidFill>
                  <a:srgbClr val="222222"/>
                </a:solidFill>
                <a:latin typeface="Arial" charset="0"/>
              </a:rPr>
              <a:t>обмен </a:t>
            </a:r>
            <a:r>
              <a:rPr lang="ru-RU" sz="2400" smtClean="0">
                <a:solidFill>
                  <a:srgbClr val="222222"/>
                </a:solidFill>
                <a:latin typeface="Arial" charset="0"/>
              </a:rPr>
              <a:t>взаимодействием, </a:t>
            </a:r>
            <a:r>
              <a:rPr lang="ru-RU" sz="2400" dirty="0">
                <a:solidFill>
                  <a:srgbClr val="222222"/>
                </a:solidFill>
                <a:latin typeface="Arial" charset="0"/>
              </a:rPr>
              <a:t>которая подчеркивает особое значение активности субъекта, роли ожиданий, желаний, намерений, прошлого опыта в качестве специфичных детерминант воспринимаемой ситуации</a:t>
            </a:r>
            <a:r>
              <a:rPr lang="ru-RU" sz="2800" dirty="0">
                <a:solidFill>
                  <a:srgbClr val="222222"/>
                </a:solidFill>
                <a:latin typeface="Arial" charset="0"/>
              </a:rPr>
              <a:t>.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700" y="3076575"/>
            <a:ext cx="83439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20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54415" y="0"/>
            <a:ext cx="7376747" cy="6761285"/>
          </a:xfrm>
        </p:spPr>
        <p:txBody>
          <a:bodyPr>
            <a:normAutofit fontScale="25000" lnSpcReduction="20000"/>
          </a:bodyPr>
          <a:lstStyle/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r>
              <a:rPr lang="ru-RU" sz="80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процесс восприятия, как правило, включены два человека, каждый из которых является активным субъектом.</a:t>
            </a:r>
            <a:endParaRPr lang="en-US" sz="8000" b="1" dirty="0">
              <a:solidFill>
                <a:srgbClr val="42424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r>
              <a:rPr lang="ru-RU" sz="80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ходе восприятии собеседниками друг друга  осуществляются несколько процессов одновременно – это, прежде всего, эмоциональная оценка, попытка понять мотивы поступков другого и основанное на этом стратегия изменения поведения, одновременно с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этим идет процесс построение стратегии собственного поведения и др. 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отмечал Л.С. Выготский «Личность  становится  для себя тем, что она есть в себе, через то, что она  представляет собой  для других» (Развитие высших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Функций. М.1960)</a:t>
            </a:r>
          </a:p>
          <a:p>
            <a:pPr marL="95250" marR="95250" indent="354330" algn="just">
              <a:spcBef>
                <a:spcPts val="750"/>
              </a:spcBef>
              <a:spcAft>
                <a:spcPts val="750"/>
              </a:spcAft>
            </a:pPr>
            <a:r>
              <a:rPr lang="ru-RU" sz="80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Исходя из этого вывода величайшего российского психолога, можно сделать вывод, что сопоставление себя с другим человеком происходит как бы с двух сторон - каждый из партнеров уподобляет себя другому. Следовательно, при построении стратегии взаимодействия каждому нужно учитывать не только ценности, потребности, мотивы, установки другого, но и то, как этот другой понимает ваши ценности, потребности, мотивы, установки. </a:t>
            </a:r>
            <a:endParaRPr lang="ru-RU" sz="8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0" marR="95250" indent="354330" algn="just">
              <a:spcBef>
                <a:spcPts val="750"/>
              </a:spcBef>
              <a:spcAft>
                <a:spcPts val="750"/>
              </a:spcAft>
            </a:pPr>
            <a:r>
              <a:rPr lang="ru-RU" sz="80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Почти каждый из нас обладает способностью определить по внешности другого человека – его психологические особенности, например, как характер, темперамент, эмоции и др. Построенный образ является очень важным регулятором, определяющим все последующее общение. </a:t>
            </a:r>
            <a:endParaRPr lang="ru-RU" sz="8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69" y="606669"/>
            <a:ext cx="3842239" cy="512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97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423610"/>
            <a:ext cx="12192000" cy="7961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endParaRPr lang="en-US" dirty="0" smtClean="0">
              <a:solidFill>
                <a:srgbClr val="42424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endParaRPr lang="en-US" dirty="0">
              <a:solidFill>
                <a:srgbClr val="42424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endParaRPr lang="en-US" dirty="0">
              <a:solidFill>
                <a:srgbClr val="42424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r>
              <a:rPr lang="ru-RU" b="1" u="sng" dirty="0" smtClean="0">
                <a:solidFill>
                  <a:srgbClr val="4242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b="1" u="sng" dirty="0">
                <a:solidFill>
                  <a:srgbClr val="4242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современной психологии принято выделять три фактора формирования первого впечатления о человека</a:t>
            </a:r>
            <a:r>
              <a:rPr lang="ru-RU" b="1" u="sng" dirty="0" smtClean="0">
                <a:solidFill>
                  <a:srgbClr val="4242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b="1" u="sng" dirty="0" smtClean="0">
              <a:solidFill>
                <a:srgbClr val="4242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r>
              <a:rPr lang="ru-RU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первую очередь на восприятие человека влияет оформление его внешности. </a:t>
            </a:r>
            <a:endParaRPr lang="ru-RU" b="1" dirty="0" smtClean="0">
              <a:solidFill>
                <a:srgbClr val="42424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r>
              <a:rPr lang="ru-RU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Был </a:t>
            </a:r>
            <a:r>
              <a:rPr lang="ru-RU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 ряд экспериментов, когда один и тот же человек ознакомился с группой в разной одежде (в обычном деловом костюме, в религиозной одежде, рабочем комбинезоне, военной форме и др.), а участники эксперимента должны были оценивать его</a:t>
            </a:r>
            <a:r>
              <a:rPr lang="ru-RU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b="1" dirty="0" smtClean="0">
              <a:solidFill>
                <a:srgbClr val="42424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r>
              <a:rPr lang="ru-RU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Проведенный эксперимент показал, что когда на участнике эксперимента была военная форма, то испытуемые подчеркивали его целеустремлённость, дисциплинированность, аккуратность и др.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восприятия также немаловажную роль играют стереотипы восприятия физиогномических особенностей  человека, его конституция, телосложение.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Так, проведенные исследования показали, что полный мужчина воспринимается как добродушный, общительный, открытый, эмоциональный, доверчивый, любящий поесть и др. Мужчина высокого роста, атлетического телосложения воспринимается как смелый, сильный, инициативный, дерзкий и др.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каждой из категорий партнеров при общении используются разные «техники общения», выбор которых определяется характеристиками партнеров по общению.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95250" algn="just"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Большую значимость в данной ситуации общения приобретают те характеристики, которые дают возможность отнести партнера по общению к какой-либо определенной группе. В силу этого, эти характеристики воспринимаются достаточно точно, а что касается остальных, то они, как - бы, достраиваются по определенным схема. </a:t>
            </a:r>
            <a:endParaRPr lang="ru-RU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649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51791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</a:t>
            </a:r>
            <a:r>
              <a:rPr lang="ru-RU" sz="22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факторы формирования первого впечатления при межличностном восприятии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438" y="971550"/>
            <a:ext cx="4215912" cy="416718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1354" y="1283677"/>
            <a:ext cx="6945923" cy="5442438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психологии существуют определённые типовые схемы формирования первого впечатления, по которым строится образ другого, и который в той или иной степени используется всеми людьми..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часто используется схема восприятия, запускаемая в случае неравенства партнеров в той или иной сфере – социальный (различный социальный статус), интеллектуальной (разный интеллектуальный уровень), неравенство позиций в группе (один лидер, другой - изгой и др.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я, увлекаюсь спортом, мечтаю быть хорошим знаменитым спортсменом, то при встрече с известным спортсменом, например казахстанским боксером Геннадием Головкиным, я его переоценю по всем параметрам: он в моих глазах одновременно не только великий спортсмен, но и будет и красив и умен, и добр.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же для меня главное умение петь– интеллигентность,  образованность, то при встрече с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Димашем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прославившим Казахстан, казахский язык на весть мир, я ему тоже припишу много позитивных характеристик, что он и красив. И образован, и очень умен и др.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629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307731"/>
            <a:ext cx="6151685" cy="6224954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Итак, можно полагать, что в данном случае схема восприятия такова. При встрече с человеком, превосходящим нас по какому-то важному для нас параметру, мы оцениваем его несколько более положительно, чем было бы, если бы он был нам равен.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 мы имеем дело с человеком, которого мы в чем-то превосходим, то мы недооцениваем его.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Такого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рода ошибки в общении определяется действием фактора «превосходства».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менее важными и узнаваемыми является ошибки, связанные с общей эстетической выразительностью человека, то есть с тем, нравится нам внешне наш партнер по общению или нет.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Ошибки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заключаются в том, что если человек нам нравится (внешне), то одновременно мы склонны считать его более хорошим, умным и т.д., то есть переоцениваем многие его характеристики. 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177" y="307731"/>
            <a:ext cx="4299437" cy="5420763"/>
          </a:xfrm>
        </p:spPr>
      </p:pic>
    </p:spTree>
    <p:extLst>
      <p:ext uri="{BB962C8B-B14F-4D97-AF65-F5344CB8AC3E}">
        <p14:creationId xmlns:p14="http://schemas.microsoft.com/office/powerpoint/2010/main" val="2575278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6225" y="58847"/>
            <a:ext cx="11782425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Следующая схема тоже хорошо нам известна. </a:t>
            </a: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Наверное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все согласятся, что те люди, которые нас любят (хорошо  к нам относятся), кажутся нам значительно лучше тех, кто нас ненавидит (плохо к нам относится). </a:t>
            </a: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проявление действия фактора «отношения к нам», который приводит к изменению оценки качества людей в зависимости от знака этого отношения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Показателен в этом плане результат исследования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Р.Нисбета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Т.Вильсона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Студенты в течение получаса общались с новым преподавателем, который с одними испытуемыми вел себя доброжелательно, с другими отстраненно, подчеркивая социальную дистанцию. После этого студентов просили оценить ряд характеристик преподавателя. Результаты оказались достаточно однозначными. Оценки преподавателя доброжелательного оказались значительно выше, чем оценки «холодного».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Отсюда мы можем заключить, что положительное отношение к нам действительно порождает сильную тенденцию к приписыванию положительных свойств и отбрасыванию отрицательных, и наоборот отрицательное отношение вызывает устойчивую тенденцию не замечать положительных сторон партнера и выпячивать отрицательные. Таково действие фактора «отношение к нам».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0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" y="-495151"/>
            <a:ext cx="12077700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Таковы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общих чертах типичные схемы формирования первого впечатления. Однако, важно знать не только саму схему восприятия, но и те знаки во внешности другого человека или ситуации, которые запускают восприятие по той схеме. 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Рассмотрим их.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 превосходства.</a:t>
            </a:r>
            <a:endParaRPr lang="ru-RU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того, чтобы при схеме подействовал фактор превосходства и мы применили соответствующую схему восприятия – нам надо сначала это превосходство оценить. По каким признакам мы это можем сделать. 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Исследования показывают, что для определения этого параметра в нашем распоряжении </a:t>
            </a: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два источника:</a:t>
            </a:r>
            <a:endParaRPr lang="ru-RU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Одежда человека, все внешнее оформление, включая такие атрибуты, как знаки различия, очки, оформление волос, драгоценности, награды, машина, оформление кабинета, кресло.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Манера поведения человека (как сидит, ходит, разговаривает, куда смотрит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459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916</Words>
  <Application>Microsoft Office PowerPoint</Application>
  <PresentationFormat>Широкоэкранный</PresentationFormat>
  <Paragraphs>52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Лекция 11. Межличностное восприятие в организации</vt:lpstr>
      <vt:lpstr>ВОПРОСЫ:</vt:lpstr>
      <vt:lpstr>Презентация PowerPoint</vt:lpstr>
      <vt:lpstr>Презентация PowerPoint</vt:lpstr>
      <vt:lpstr>Презентация PowerPoint</vt:lpstr>
      <vt:lpstr>                     Основные факторы формирования первого впечатления при межличностном восприятии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Межличностное восприятие в организации</dc:title>
  <dc:creator>Ольга Хабижановна</dc:creator>
  <cp:lastModifiedBy>Ольга Хабижановна</cp:lastModifiedBy>
  <cp:revision>24</cp:revision>
  <dcterms:created xsi:type="dcterms:W3CDTF">2020-03-24T16:53:54Z</dcterms:created>
  <dcterms:modified xsi:type="dcterms:W3CDTF">2020-12-26T17:21:20Z</dcterms:modified>
</cp:coreProperties>
</file>